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1"/>
  </p:notesMasterIdLst>
  <p:handoutMasterIdLst>
    <p:handoutMasterId r:id="rId22"/>
  </p:handoutMasterIdLst>
  <p:sldIdLst>
    <p:sldId id="256" r:id="rId5"/>
    <p:sldId id="269" r:id="rId6"/>
    <p:sldId id="276" r:id="rId7"/>
    <p:sldId id="277" r:id="rId8"/>
    <p:sldId id="258" r:id="rId9"/>
    <p:sldId id="278" r:id="rId10"/>
    <p:sldId id="272" r:id="rId11"/>
    <p:sldId id="259" r:id="rId12"/>
    <p:sldId id="261" r:id="rId13"/>
    <p:sldId id="260" r:id="rId14"/>
    <p:sldId id="262" r:id="rId15"/>
    <p:sldId id="273" r:id="rId16"/>
    <p:sldId id="274" r:id="rId17"/>
    <p:sldId id="264" r:id="rId18"/>
    <p:sldId id="268" r:id="rId19"/>
    <p:sldId id="265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85194" autoAdjust="0"/>
  </p:normalViewPr>
  <p:slideViewPr>
    <p:cSldViewPr snapToGrid="0" snapToObjects="1">
      <p:cViewPr varScale="1">
        <p:scale>
          <a:sx n="93" d="100"/>
          <a:sy n="93" d="100"/>
        </p:scale>
        <p:origin x="50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pt-PT" alt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75EAE0DA-BE6D-4C86-B2C4-F81B5DCCF2CA}" type="datetimeFigureOut">
              <a:rPr lang="en-US" altLang="pt-PT"/>
              <a:pPr>
                <a:defRPr/>
              </a:pPr>
              <a:t>7/4/2017</a:t>
            </a:fld>
            <a:endParaRPr lang="en-US" alt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pt-PT" alt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3B816D-9E1B-4CAD-9EEF-A9DFD3C7074D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77904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pt-PT" alt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845BB9B0-4CA6-4C79-9F61-4398E9992CC0}" type="datetimeFigureOut">
              <a:rPr lang="en-US" altLang="pt-PT"/>
              <a:pPr>
                <a:defRPr/>
              </a:pPr>
              <a:t>7/4/2017</a:t>
            </a:fld>
            <a:endParaRPr lang="en-US" alt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altLang="pt-PT" noProof="0" smtClean="0"/>
              <a:t>Click to edit Master text styles</a:t>
            </a:r>
          </a:p>
          <a:p>
            <a:pPr lvl="1"/>
            <a:r>
              <a:rPr lang="ga-IE" altLang="pt-PT" noProof="0" smtClean="0"/>
              <a:t>Second level</a:t>
            </a:r>
          </a:p>
          <a:p>
            <a:pPr lvl="2"/>
            <a:r>
              <a:rPr lang="ga-IE" altLang="pt-PT" noProof="0" smtClean="0"/>
              <a:t>Third level</a:t>
            </a:r>
          </a:p>
          <a:p>
            <a:pPr lvl="3"/>
            <a:r>
              <a:rPr lang="ga-IE" altLang="pt-PT" noProof="0" smtClean="0"/>
              <a:t>Fourth level</a:t>
            </a:r>
          </a:p>
          <a:p>
            <a:pPr lvl="4"/>
            <a:r>
              <a:rPr lang="ga-IE" altLang="pt-PT" noProof="0" smtClean="0"/>
              <a:t>Fifth level</a:t>
            </a:r>
            <a:endParaRPr lang="en-US" altLang="pt-PT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pt-PT" alt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58574E8-B7FA-4FDA-AB76-766DE4DB732B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53484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282F4F6-5D5E-49B9-A244-64A6587F9693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7039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C1B3806-6200-4E8C-A40A-19FFA8BC71B5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03177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EC1E3D0-D11E-4FAE-B679-67325E8E0CA9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64733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1BB933D-004A-4407-B529-ACC6F328A8F5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GB" alt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0662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1F524F2-1A62-4F00-B52A-9CDC6B533618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pt-PT" b="1" smtClean="0">
                <a:ea typeface="ＭＳ Ｐゴシック" panose="020B0600070205080204" pitchFamily="34" charset="-128"/>
              </a:rPr>
              <a:t>Notes to lecturer: </a:t>
            </a:r>
            <a:r>
              <a:rPr lang="en-US" altLang="pt-PT" smtClean="0">
                <a:ea typeface="ＭＳ Ｐゴシック" panose="020B0600070205080204" pitchFamily="34" charset="-128"/>
              </a:rPr>
              <a:t>Delivering feedback covered in lecture 9 // adapt slide if the HALT software should not be used by the LTCFs</a:t>
            </a:r>
            <a:endParaRPr lang="en-US" altLang="pt-PT" b="1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3987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F583CB-DDE1-4C41-AACC-DB8AB945C600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0607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pt-PT" b="1" smtClean="0">
                <a:ea typeface="ＭＳ Ｐゴシック" panose="020B0600070205080204" pitchFamily="34" charset="-128"/>
              </a:rPr>
              <a:t>Notes to lecturer: </a:t>
            </a:r>
            <a:r>
              <a:rPr lang="en-US" altLang="pt-PT" smtClean="0">
                <a:ea typeface="ＭＳ Ｐゴシック" panose="020B0600070205080204" pitchFamily="34" charset="-128"/>
              </a:rPr>
              <a:t> Depending in the requirements in your country, ethical considerations may not apply</a:t>
            </a:r>
          </a:p>
          <a:p>
            <a:pPr eaLnBrk="1" hangingPunct="1">
              <a:spcBef>
                <a:spcPct val="0"/>
              </a:spcBef>
            </a:pPr>
            <a:r>
              <a:rPr lang="en-US" altLang="pt-PT" smtClean="0">
                <a:ea typeface="ＭＳ Ｐゴシック" panose="020B0600070205080204" pitchFamily="34" charset="-128"/>
              </a:rPr>
              <a:t>Remind participants to ensure that they have the IT requirements in place </a:t>
            </a:r>
            <a:r>
              <a:rPr lang="en-US" altLang="pt-PT" b="1" u="sng" smtClean="0">
                <a:ea typeface="ＭＳ Ｐゴシック" panose="020B0600070205080204" pitchFamily="34" charset="-128"/>
              </a:rPr>
              <a:t>well in advance of the PPS date </a:t>
            </a:r>
            <a:r>
              <a:rPr lang="en-US" altLang="pt-PT" smtClean="0">
                <a:ea typeface="ＭＳ Ｐゴシック" panose="020B0600070205080204" pitchFamily="34" charset="-128"/>
              </a:rPr>
              <a:t>to ensure that they can access the IT tool from their long term care facility and that they can email their results to the national coordinating centre.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FF9ED79-23F7-4D30-8F4A-B10835162115}" type="slidenum">
              <a:rPr lang="en-US" altLang="pt-PT"/>
              <a:pPr eaLnBrk="1" hangingPunct="1">
                <a:spcBef>
                  <a:spcPct val="0"/>
                </a:spcBef>
              </a:pPr>
              <a:t>3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70214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0B65017-4FFB-4574-952C-DF6A0C81E5B2}" type="slidenum">
              <a:rPr lang="en-US" altLang="pt-PT"/>
              <a:pPr eaLnBrk="1" hangingPunct="1">
                <a:spcBef>
                  <a:spcPct val="0"/>
                </a:spcBef>
              </a:pPr>
              <a:t>4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313746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BB438CD-BC1A-4142-9709-A26FE65BA75C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4270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4188C05-1BE4-413C-A74A-0BAB703775A4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pt-PT" b="1" smtClean="0">
                <a:ea typeface="ＭＳ Ｐゴシック" panose="020B0600070205080204" pitchFamily="34" charset="-128"/>
              </a:rPr>
              <a:t>Note to lecturer: </a:t>
            </a:r>
            <a:r>
              <a:rPr lang="en-US" altLang="pt-PT" smtClean="0">
                <a:ea typeface="ＭＳ Ｐゴシック" panose="020B0600070205080204" pitchFamily="34" charset="-128"/>
              </a:rPr>
              <a:t> Depending on the requirements in your country this slide may not apply – modify as appropriate for your country</a:t>
            </a:r>
            <a:endParaRPr lang="en-US" altLang="pt-PT" b="1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8128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5F2F3F6-5A9D-4F36-9373-8311196B414F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pt-PT" b="1" smtClean="0">
                <a:ea typeface="ＭＳ Ｐゴシック" panose="020B0600070205080204" pitchFamily="34" charset="-128"/>
              </a:rPr>
              <a:t>Note to lecturer: </a:t>
            </a:r>
            <a:r>
              <a:rPr lang="en-US" altLang="pt-PT" smtClean="0">
                <a:ea typeface="ＭＳ Ｐゴシック" panose="020B0600070205080204" pitchFamily="34" charset="-128"/>
              </a:rPr>
              <a:t>Remind participants the importance of having IT software access requirements in place </a:t>
            </a:r>
            <a:r>
              <a:rPr lang="en-US" altLang="pt-PT" b="1" smtClean="0">
                <a:ea typeface="ＭＳ Ｐゴシック" panose="020B0600070205080204" pitchFamily="34" charset="-128"/>
              </a:rPr>
              <a:t>well in advance of the PPS date </a:t>
            </a:r>
            <a:r>
              <a:rPr lang="en-US" altLang="pt-PT" smtClean="0">
                <a:ea typeface="ＭＳ Ｐゴシック" panose="020B0600070205080204" pitchFamily="34" charset="-128"/>
              </a:rPr>
              <a:t>to reduce any delay in inputting data </a:t>
            </a:r>
            <a:endParaRPr lang="en-US" altLang="pt-PT" b="1" smtClean="0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4855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19396FD-763F-415F-A277-D5186AF27DB1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2985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A8DE9A0-F077-45A7-B23B-BD059BD7A870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pt-PT" b="1" smtClean="0">
                <a:ea typeface="ＭＳ Ｐゴシック" panose="020B0600070205080204" pitchFamily="34" charset="-128"/>
              </a:rPr>
              <a:t>Notes to lecturer: </a:t>
            </a:r>
            <a:r>
              <a:rPr lang="en-US" altLang="pt-PT" smtClean="0">
                <a:ea typeface="ＭＳ Ｐゴシック" panose="020B0600070205080204" pitchFamily="34" charset="-128"/>
              </a:rPr>
              <a:t> Ward lists completed the night before PPS date should be cross-referenced on the morning of the study to check if there are any changes to the list of residents present</a:t>
            </a:r>
            <a:endParaRPr lang="en-US" altLang="pt-PT" b="1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2218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161C356-BCE5-4869-9FC2-5DD5A9E544F1}" type="slidenum">
              <a:rPr lang="en-GB" altLang="pt-PT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en-GB" alt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pt-PT" b="1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0212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Presentation_Template_Title_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>
            <a:picLocks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150" y="504825"/>
            <a:ext cx="126365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3598863"/>
            <a:ext cx="8456613" cy="514350"/>
          </a:xfrm>
        </p:spPr>
        <p:txBody>
          <a:bodyPr/>
          <a:lstStyle>
            <a:lvl1pPr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318000"/>
            <a:ext cx="8456613" cy="1006475"/>
          </a:xfrm>
        </p:spPr>
        <p:txBody>
          <a:bodyPr/>
          <a:lstStyle>
            <a:lvl1pPr marL="0" indent="0"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96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defRPr sz="2400"/>
            </a:lvl1pPr>
            <a:lvl2pPr marL="180975" indent="-18097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latin typeface="Tahoma" pitchFamily="34" charset="0"/>
                <a:cs typeface="Tahoma" pitchFamily="34" charset="0"/>
              </a:defRPr>
            </a:lvl2pPr>
            <a:lvl3pPr marL="355600" indent="-17462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latin typeface="Tahoma" pitchFamily="34" charset="0"/>
                <a:cs typeface="Tahoma" pitchFamily="34" charset="0"/>
              </a:defRPr>
            </a:lvl3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rgbClr val="898989"/>
                </a:solidFill>
              </a:defRPr>
            </a:lvl1pPr>
          </a:lstStyle>
          <a:p>
            <a:fld id="{40FEAAE8-0CFE-4E0F-A659-E397F1E6A6A2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26900895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42875"/>
            <a:ext cx="8229600" cy="822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0" y="1079500"/>
            <a:ext cx="8526463" cy="51625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rgbClr val="898989"/>
                </a:solidFill>
              </a:defRPr>
            </a:lvl1pPr>
          </a:lstStyle>
          <a:p>
            <a:fld id="{2B1A3512-16F3-40CF-AD85-60DD6C8A7DF1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409762334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09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resentation_Template_Innerpage_ne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69"/>
          <a:stretch>
            <a:fillRect/>
          </a:stretch>
        </p:blipFill>
        <p:spPr bwMode="auto">
          <a:xfrm>
            <a:off x="0" y="6321425"/>
            <a:ext cx="91440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0"/>
          <p:cNvPicPr>
            <a:picLocks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107950"/>
            <a:ext cx="8826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42875"/>
            <a:ext cx="822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 smtClean="0"/>
              <a:t>Click to edit Master title style</a:t>
            </a:r>
            <a:endParaRPr lang="en-GB" altLang="pt-PT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079500"/>
            <a:ext cx="8526463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PT" smtClean="0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5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cs typeface="Tahom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cs typeface="Tahom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cs typeface="Tahom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69AE23"/>
          </a:solidFill>
          <a:latin typeface="Tahoma" pitchFamily="34" charset="0"/>
          <a:cs typeface="Tahoma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300"/>
        </a:spcBef>
        <a:spcAft>
          <a:spcPts val="600"/>
        </a:spcAft>
        <a:buFont typeface="Wingdings" panose="05000000000000000000" pitchFamily="2" charset="2"/>
        <a:defRPr sz="24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714375" indent="-265113" algn="l" rtl="0" eaLnBrk="0" fontAlgn="base" hangingPunct="0">
        <a:lnSpc>
          <a:spcPct val="90000"/>
        </a:lnSpc>
        <a:spcBef>
          <a:spcPct val="0"/>
        </a:spcBef>
        <a:spcAft>
          <a:spcPct val="2500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50938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23850" y="3619500"/>
            <a:ext cx="8456613" cy="514350"/>
          </a:xfrm>
        </p:spPr>
        <p:txBody>
          <a:bodyPr/>
          <a:lstStyle/>
          <a:p>
            <a:pPr eaLnBrk="1" hangingPunct="1"/>
            <a:r>
              <a:rPr lang="pt-PT" altLang="pt-PT" noProof="0" dirty="0" smtClean="0">
                <a:ea typeface="ＭＳ Ｐゴシック" panose="020B0600070205080204" pitchFamily="34" charset="-128"/>
              </a:rPr>
              <a:t>Apresentação </a:t>
            </a:r>
            <a:r>
              <a:rPr lang="pt-PT" altLang="pt-PT" dirty="0" smtClean="0">
                <a:ea typeface="ＭＳ Ｐゴシック" panose="020B0600070205080204" pitchFamily="34" charset="-128"/>
              </a:rPr>
              <a:t> 7</a:t>
            </a:r>
          </a:p>
        </p:txBody>
      </p:sp>
      <p:sp>
        <p:nvSpPr>
          <p:cNvPr id="5123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altLang="pt-PT" noProof="0" dirty="0" smtClean="0"/>
              <a:t>Preparação</a:t>
            </a:r>
            <a:r>
              <a:rPr lang="pt-PT" altLang="pt-PT" dirty="0" smtClean="0"/>
              <a:t> para a </a:t>
            </a:r>
            <a:r>
              <a:rPr lang="pt-PT" altLang="pt-PT" noProof="0" dirty="0" smtClean="0"/>
              <a:t>participação</a:t>
            </a:r>
            <a:r>
              <a:rPr lang="pt-PT" altLang="pt-PT" dirty="0" smtClean="0"/>
              <a:t> no HALT-3</a:t>
            </a:r>
          </a:p>
        </p:txBody>
      </p:sp>
      <p:pic>
        <p:nvPicPr>
          <p:cNvPr id="4" name="Picture 3" descr="Resultado de imagem para logotipo d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331" y="433387"/>
            <a:ext cx="21590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331" y="1490662"/>
            <a:ext cx="37052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5. Informar profissionais e residentes da Unidade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97446"/>
            <a:ext cx="8526463" cy="3470313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Informar </a:t>
            </a:r>
            <a:r>
              <a:rPr lang="pt-PT" altLang="pt-PT" u="sng" dirty="0" smtClean="0">
                <a:ea typeface="ＭＳ Ｐゴシック" panose="020B0600070205080204" pitchFamily="34" charset="-128"/>
              </a:rPr>
              <a:t>todos</a:t>
            </a:r>
            <a:r>
              <a:rPr lang="pt-PT" altLang="pt-PT" dirty="0" smtClean="0">
                <a:ea typeface="ＭＳ Ｐゴシック" panose="020B0600070205080204" pitchFamily="34" charset="-128"/>
              </a:rPr>
              <a:t> membros da equipa sobre os objetivos e métodos do estudo.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Use folhetos informativos para o pessoal.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Planear quando dar feedback à equipa.</a:t>
            </a:r>
          </a:p>
          <a:p>
            <a:pPr marL="457200" indent="-457200" eaLnBrk="1" hangingPunct="1">
              <a:lnSpc>
                <a:spcPct val="90000"/>
              </a:lnSpc>
            </a:pPr>
            <a:endParaRPr lang="pt-PT" altLang="pt-PT" sz="3000" b="1" dirty="0" smtClean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90000"/>
              </a:lnSpc>
            </a:pPr>
            <a:endParaRPr lang="pt-PT" altLang="pt-PT" sz="3000" b="1" dirty="0" smtClean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90000"/>
              </a:lnSpc>
            </a:pPr>
            <a:endParaRPr lang="pt-PT" altLang="pt-PT" sz="3000" b="1" dirty="0" smtClean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90000"/>
              </a:lnSpc>
            </a:pPr>
            <a:endParaRPr lang="pt-PT" altLang="pt-PT" sz="3000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6. PREPARAÇÃO DOS DOCUMENTOS DO ESTUDO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079500"/>
            <a:ext cx="8526463" cy="5321300"/>
          </a:xfrm>
        </p:spPr>
        <p:txBody>
          <a:bodyPr/>
          <a:lstStyle/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Imprimir todos os documentos necessários:</a:t>
            </a:r>
          </a:p>
          <a:p>
            <a:pPr marL="457200" indent="-457200" eaLnBrk="1" hangingPunct="1"/>
            <a:r>
              <a:rPr lang="pt-PT" altLang="pt-PT" sz="2000" dirty="0" smtClean="0">
                <a:ea typeface="ＭＳ Ｐゴシック" panose="020B0600070205080204" pitchFamily="34" charset="-128"/>
              </a:rPr>
              <a:t>	- Protocolo do HALT-3</a:t>
            </a:r>
          </a:p>
          <a:p>
            <a:pPr marL="457200" indent="-457200" eaLnBrk="1" hangingPunct="1"/>
            <a:r>
              <a:rPr lang="pt-PT" altLang="pt-PT" sz="2000" dirty="0" smtClean="0">
                <a:ea typeface="ＭＳ Ｐゴシック" panose="020B0600070205080204" pitchFamily="34" charset="-128"/>
              </a:rPr>
              <a:t>	- Manual do usuário do software HALT-3</a:t>
            </a:r>
          </a:p>
          <a:p>
            <a:pPr marL="457200" indent="-457200" eaLnBrk="1" hangingPunct="1"/>
            <a:r>
              <a:rPr lang="pt-PT" altLang="pt-PT" sz="2000" dirty="0" smtClean="0">
                <a:ea typeface="ＭＳ Ｐゴシック" panose="020B0600070205080204" pitchFamily="34" charset="-128"/>
              </a:rPr>
              <a:t>	- Questionário Institucional</a:t>
            </a:r>
          </a:p>
          <a:p>
            <a:pPr marL="457200" indent="-457200" eaLnBrk="1" hangingPunct="1"/>
            <a:r>
              <a:rPr lang="pt-PT" altLang="pt-PT" sz="2000" dirty="0" smtClean="0">
                <a:ea typeface="ＭＳ Ｐゴシック" panose="020B0600070205080204" pitchFamily="34" charset="-128"/>
              </a:rPr>
              <a:t>	- Questionário Residente</a:t>
            </a:r>
          </a:p>
          <a:p>
            <a:pPr marL="457200" indent="-457200" eaLnBrk="1" hangingPunct="1"/>
            <a:r>
              <a:rPr lang="pt-PT" altLang="pt-PT" sz="2000" dirty="0" smtClean="0">
                <a:ea typeface="ＭＳ Ｐゴシック" panose="020B0600070205080204" pitchFamily="34" charset="-128"/>
              </a:rPr>
              <a:t>	- Lista de Serviços</a:t>
            </a:r>
          </a:p>
          <a:p>
            <a:pPr marL="457200" indent="-457200" eaLnBrk="1" hangingPunct="1"/>
            <a:r>
              <a:rPr lang="pt-PT" altLang="pt-PT" sz="2000" dirty="0" smtClean="0">
                <a:ea typeface="ＭＳ Ｐゴシック" panose="020B0600070205080204" pitchFamily="34" charset="-128"/>
              </a:rPr>
              <a:t>	- Definições de casos IAC</a:t>
            </a:r>
            <a:r>
              <a:rPr lang="pt-PT" altLang="pt-PT" sz="2000" dirty="0">
                <a:ea typeface="ＭＳ Ｐゴシック" panose="020B0600070205080204" pitchFamily="34" charset="-128"/>
              </a:rPr>
              <a:t>S</a:t>
            </a:r>
            <a:r>
              <a:rPr lang="pt-PT" altLang="pt-PT" sz="2000" dirty="0" smtClean="0">
                <a:ea typeface="ＭＳ Ｐゴシック" panose="020B0600070205080204" pitchFamily="34" charset="-128"/>
              </a:rPr>
              <a:t> (algoritmos de decisão)</a:t>
            </a:r>
          </a:p>
          <a:p>
            <a:pPr marL="457200" indent="-457200" eaLnBrk="1" hangingPunct="1"/>
            <a:r>
              <a:rPr lang="pt-PT" altLang="pt-PT" sz="2000" dirty="0" smtClean="0">
                <a:ea typeface="ＭＳ Ｐゴシック" panose="020B0600070205080204" pitchFamily="34" charset="-128"/>
              </a:rPr>
              <a:t>	- Lista de códigos de microrganismos</a:t>
            </a:r>
          </a:p>
          <a:p>
            <a:pPr marL="457200" indent="-457200" eaLnBrk="1" hangingPunct="1"/>
            <a:r>
              <a:rPr lang="pt-PT" altLang="pt-PT" sz="2000" dirty="0" smtClean="0">
                <a:ea typeface="ＭＳ Ｐゴシック" panose="020B0600070205080204" pitchFamily="34" charset="-128"/>
              </a:rPr>
              <a:t>	- Folhetos informativos</a:t>
            </a:r>
          </a:p>
          <a:p>
            <a:pPr marL="457200" indent="-457200" eaLnBrk="1" hangingPunct="1"/>
            <a:r>
              <a:rPr lang="pt-PT" altLang="pt-PT" sz="2000" dirty="0" smtClean="0">
                <a:ea typeface="ＭＳ Ｐゴシック" panose="020B0600070205080204" pitchFamily="34" charset="-128"/>
              </a:rPr>
              <a:t>	- </a:t>
            </a:r>
            <a:r>
              <a:rPr lang="pt-PT" altLang="pt-PT" dirty="0" smtClean="0">
                <a:ea typeface="ＭＳ Ｐゴシック" panose="020B0600070205080204" pitchFamily="34" charset="-128"/>
              </a:rPr>
              <a:t>Estar </a:t>
            </a:r>
            <a:r>
              <a:rPr lang="pt-PT" altLang="pt-PT" dirty="0" smtClean="0">
                <a:ea typeface="ＭＳ Ｐゴシック" panose="020B0600070205080204" pitchFamily="34" charset="-128"/>
              </a:rPr>
              <a:t>ciente de onde aceder a estes documentos</a:t>
            </a:r>
          </a:p>
          <a:p>
            <a:pPr marL="1714500" lvl="3" indent="-457200"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por exemplo, website PPCIRA</a:t>
            </a:r>
            <a:endParaRPr lang="pt-PT" altLang="pt-PT" sz="2200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7. REALIZAÇÃO DO PPS HALT-3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Preencher o questionário institucional (Apresentação 2 e 3).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Preencha </a:t>
            </a:r>
            <a:r>
              <a:rPr lang="pt-PT" altLang="pt-PT" dirty="0" smtClean="0">
                <a:ea typeface="ＭＳ Ｐゴシック" panose="020B0600070205080204" pitchFamily="34" charset="-128"/>
              </a:rPr>
              <a:t>lista (s) alas (Apresentação 3).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Identificar os residentes elegíveis.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Identificar os residentes com condições de interesse (uso de antimicrobianos e / ou infeção (</a:t>
            </a:r>
            <a:r>
              <a:rPr lang="pt-PT" altLang="pt-PT" dirty="0" smtClean="0">
                <a:ea typeface="ＭＳ Ｐゴシック" panose="020B0600070205080204" pitchFamily="34" charset="-128"/>
              </a:rPr>
              <a:t>s)).</a:t>
            </a: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Questionários completos para os residentes com condições de interesse (Apresentação 3).</a:t>
            </a:r>
          </a:p>
          <a:p>
            <a:pPr eaLnBrk="1" hangingPunct="1">
              <a:lnSpc>
                <a:spcPct val="90000"/>
              </a:lnSpc>
            </a:pPr>
            <a:endParaRPr lang="pt-PT" altLang="pt-PT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Verifique se todas as partes de todos os questionários estão concluídas.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Verifique se existe um questionário para cada residente com as condições de interesse identificadas.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Introduza os dados no software (Apresentação 8) o mais rapidamente possível após a data do PPS.</a:t>
            </a:r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7. REALIZAÇÃO DO PPS HALT-3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8. Visualização de resultados e feedback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46075" y="1230313"/>
            <a:ext cx="8340725" cy="510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pt-PT" dirty="0" err="1" smtClean="0"/>
              <a:t>Pode</a:t>
            </a:r>
            <a:r>
              <a:rPr lang="en-US" altLang="pt-PT" dirty="0" smtClean="0"/>
              <a:t> </a:t>
            </a:r>
            <a:r>
              <a:rPr lang="en-US" altLang="pt-PT" dirty="0"/>
              <a:t>ser </a:t>
            </a:r>
            <a:r>
              <a:rPr lang="en-US" altLang="pt-PT" dirty="0" err="1" smtClean="0"/>
              <a:t>criado</a:t>
            </a:r>
            <a:r>
              <a:rPr lang="en-US" altLang="pt-PT" dirty="0" smtClean="0"/>
              <a:t> um </a:t>
            </a:r>
            <a:r>
              <a:rPr lang="en-US" altLang="pt-PT" dirty="0" err="1" smtClean="0"/>
              <a:t>relatório</a:t>
            </a:r>
            <a:r>
              <a:rPr lang="en-US" altLang="pt-PT" dirty="0" smtClean="0"/>
              <a:t>, </a:t>
            </a:r>
            <a:r>
              <a:rPr lang="en-US" altLang="pt-PT" dirty="0" err="1"/>
              <a:t>resumindo</a:t>
            </a:r>
            <a:r>
              <a:rPr lang="en-US" altLang="pt-PT" dirty="0"/>
              <a:t> </a:t>
            </a:r>
            <a:r>
              <a:rPr lang="en-US" altLang="pt-PT" dirty="0" err="1"/>
              <a:t>os</a:t>
            </a:r>
            <a:r>
              <a:rPr lang="en-US" altLang="pt-PT" dirty="0"/>
              <a:t> </a:t>
            </a:r>
            <a:r>
              <a:rPr lang="en-US" altLang="pt-PT" dirty="0" err="1"/>
              <a:t>seus</a:t>
            </a:r>
            <a:r>
              <a:rPr lang="en-US" altLang="pt-PT" dirty="0"/>
              <a:t> dados </a:t>
            </a:r>
            <a:r>
              <a:rPr lang="en-US" altLang="pt-PT" dirty="0" err="1"/>
              <a:t>n</a:t>
            </a:r>
            <a:r>
              <a:rPr lang="en-US" altLang="pt-PT" dirty="0" err="1" smtClean="0"/>
              <a:t>a</a:t>
            </a:r>
            <a:r>
              <a:rPr lang="en-US" altLang="pt-PT" dirty="0" smtClean="0"/>
              <a:t> </a:t>
            </a:r>
            <a:r>
              <a:rPr lang="en-US" altLang="pt-PT" dirty="0" err="1"/>
              <a:t>aplicação</a:t>
            </a:r>
            <a:r>
              <a:rPr lang="en-US" altLang="pt-PT" dirty="0"/>
              <a:t>. No menu, </a:t>
            </a:r>
            <a:r>
              <a:rPr lang="en-US" altLang="pt-PT" dirty="0" err="1"/>
              <a:t>selecione</a:t>
            </a:r>
            <a:r>
              <a:rPr lang="en-US" altLang="pt-PT" dirty="0"/>
              <a:t> </a:t>
            </a:r>
            <a:r>
              <a:rPr lang="en-US" altLang="pt-PT" dirty="0" smtClean="0"/>
              <a:t>“Reports&gt; </a:t>
            </a:r>
            <a:r>
              <a:rPr lang="en-US" altLang="pt-PT" dirty="0"/>
              <a:t>View Report"</a:t>
            </a:r>
          </a:p>
          <a:p>
            <a:pPr marL="0" indent="0"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en-IE" altLang="pt-PT" dirty="0"/>
          </a:p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pt-PT" dirty="0"/>
              <a:t>O </a:t>
            </a:r>
            <a:r>
              <a:rPr lang="en-US" altLang="pt-PT" dirty="0" err="1"/>
              <a:t>relatório</a:t>
            </a:r>
            <a:r>
              <a:rPr lang="en-US" altLang="pt-PT" dirty="0"/>
              <a:t> </a:t>
            </a:r>
            <a:r>
              <a:rPr lang="en-US" altLang="pt-PT" dirty="0" err="1"/>
              <a:t>pode</a:t>
            </a:r>
            <a:r>
              <a:rPr lang="en-US" altLang="pt-PT" dirty="0"/>
              <a:t> ser </a:t>
            </a:r>
            <a:r>
              <a:rPr lang="en-US" altLang="pt-PT" dirty="0" err="1"/>
              <a:t>impresso</a:t>
            </a:r>
            <a:r>
              <a:rPr lang="en-US" altLang="pt-PT" dirty="0"/>
              <a:t> </a:t>
            </a:r>
            <a:r>
              <a:rPr lang="en-US" altLang="pt-PT" dirty="0" err="1"/>
              <a:t>ou</a:t>
            </a:r>
            <a:r>
              <a:rPr lang="en-US" altLang="pt-PT" dirty="0"/>
              <a:t> salvo no </a:t>
            </a:r>
            <a:r>
              <a:rPr lang="en-US" altLang="pt-PT" dirty="0" err="1"/>
              <a:t>seu</a:t>
            </a:r>
            <a:r>
              <a:rPr lang="en-US" altLang="pt-PT" dirty="0"/>
              <a:t> </a:t>
            </a:r>
            <a:r>
              <a:rPr lang="en-US" altLang="pt-PT" dirty="0" err="1"/>
              <a:t>computador</a:t>
            </a:r>
            <a:r>
              <a:rPr lang="en-US" altLang="pt-PT" dirty="0"/>
              <a:t> </a:t>
            </a:r>
            <a:r>
              <a:rPr lang="en-US" altLang="pt-PT" dirty="0" err="1"/>
              <a:t>como</a:t>
            </a:r>
            <a:r>
              <a:rPr lang="en-US" altLang="pt-PT" dirty="0"/>
              <a:t> um </a:t>
            </a:r>
            <a:r>
              <a:rPr lang="en-US" altLang="pt-PT" dirty="0" err="1"/>
              <a:t>arquivo</a:t>
            </a:r>
            <a:r>
              <a:rPr lang="en-US" altLang="pt-PT" dirty="0"/>
              <a:t> HTML simples que </a:t>
            </a:r>
            <a:r>
              <a:rPr lang="en-US" altLang="pt-PT" dirty="0" err="1"/>
              <a:t>pode</a:t>
            </a:r>
            <a:r>
              <a:rPr lang="en-US" altLang="pt-PT" dirty="0"/>
              <a:t> ser </a:t>
            </a:r>
            <a:r>
              <a:rPr lang="en-US" altLang="pt-PT" dirty="0" err="1"/>
              <a:t>visualizado</a:t>
            </a:r>
            <a:r>
              <a:rPr lang="en-US" altLang="pt-PT" dirty="0"/>
              <a:t> com </a:t>
            </a:r>
            <a:r>
              <a:rPr lang="en-US" altLang="pt-PT" dirty="0" err="1"/>
              <a:t>qualquer</a:t>
            </a:r>
            <a:r>
              <a:rPr lang="en-US" altLang="pt-PT" dirty="0"/>
              <a:t> </a:t>
            </a:r>
            <a:r>
              <a:rPr lang="en-US" altLang="pt-PT" dirty="0" err="1"/>
              <a:t>navegador</a:t>
            </a:r>
            <a:r>
              <a:rPr lang="en-US" altLang="pt-PT" dirty="0"/>
              <a:t> (Firefox, Internet Explorer ...).</a:t>
            </a:r>
          </a:p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 altLang="pt-PT" dirty="0"/>
              <a:t> </a:t>
            </a:r>
          </a:p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pt-PT" dirty="0"/>
              <a:t>Clique no </a:t>
            </a:r>
            <a:r>
              <a:rPr lang="en-US" altLang="pt-PT" dirty="0" err="1"/>
              <a:t>ícone</a:t>
            </a:r>
            <a:r>
              <a:rPr lang="en-US" altLang="pt-PT" dirty="0"/>
              <a:t> </a:t>
            </a:r>
            <a:r>
              <a:rPr lang="en-US" altLang="pt-PT" dirty="0" smtClean="0"/>
              <a:t>da </a:t>
            </a:r>
            <a:r>
              <a:rPr lang="en-US" altLang="pt-PT" dirty="0" err="1"/>
              <a:t>disquete</a:t>
            </a:r>
            <a:r>
              <a:rPr lang="en-US" altLang="pt-PT" dirty="0"/>
              <a:t> para </a:t>
            </a:r>
            <a:r>
              <a:rPr lang="en-US" altLang="pt-PT" dirty="0" err="1"/>
              <a:t>salvar</a:t>
            </a:r>
            <a:r>
              <a:rPr lang="en-US" altLang="pt-PT" dirty="0"/>
              <a:t> </a:t>
            </a:r>
            <a:r>
              <a:rPr lang="en-US" altLang="pt-PT" dirty="0" err="1"/>
              <a:t>ou</a:t>
            </a:r>
            <a:r>
              <a:rPr lang="en-US" altLang="pt-PT" dirty="0"/>
              <a:t> no </a:t>
            </a:r>
            <a:r>
              <a:rPr lang="en-US" altLang="pt-PT" dirty="0" err="1"/>
              <a:t>ícone</a:t>
            </a:r>
            <a:r>
              <a:rPr lang="en-US" altLang="pt-PT" dirty="0"/>
              <a:t> da </a:t>
            </a:r>
            <a:r>
              <a:rPr lang="en-US" altLang="pt-PT" dirty="0" err="1"/>
              <a:t>impressora</a:t>
            </a:r>
            <a:r>
              <a:rPr lang="en-US" altLang="pt-PT" dirty="0"/>
              <a:t> para </a:t>
            </a:r>
            <a:r>
              <a:rPr lang="en-US" altLang="pt-PT" dirty="0" err="1"/>
              <a:t>imprimir</a:t>
            </a:r>
            <a:r>
              <a:rPr lang="en-US" altLang="pt-PT" dirty="0"/>
              <a:t> o </a:t>
            </a:r>
            <a:r>
              <a:rPr lang="en-US" altLang="pt-PT" dirty="0" err="1"/>
              <a:t>relatório</a:t>
            </a:r>
            <a:r>
              <a:rPr lang="en-US" altLang="pt-PT" dirty="0"/>
              <a:t>. </a:t>
            </a:r>
            <a:endParaRPr lang="en-IE" altLang="pt-PT" dirty="0"/>
          </a:p>
        </p:txBody>
      </p:sp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3" y="4792663"/>
            <a:ext cx="13541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323850" y="965200"/>
            <a:ext cx="8526463" cy="52768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Não se esqueça de dar feedback dos resultados a todos os profissionais:</a:t>
            </a:r>
          </a:p>
          <a:p>
            <a:pPr marL="742950" lvl="1" indent="-342900" eaLnBrk="1" hangingPunct="1">
              <a:buFontTx/>
              <a:buChar char="-"/>
              <a:tabLst/>
            </a:pPr>
            <a:r>
              <a:rPr lang="pt-PT" altLang="pt-PT" sz="2400" dirty="0" smtClean="0">
                <a:ea typeface="ＭＳ Ｐゴシック" panose="020B0600070205080204" pitchFamily="34" charset="-128"/>
              </a:rPr>
              <a:t>Após a conclusão da introdução de dados HALT-3 </a:t>
            </a:r>
          </a:p>
          <a:p>
            <a:pPr marL="742950" lvl="1" indent="-342900" eaLnBrk="1" hangingPunct="1">
              <a:buFontTx/>
              <a:buNone/>
              <a:tabLst/>
            </a:pPr>
            <a:r>
              <a:rPr lang="pt-PT" altLang="pt-PT" sz="2400" i="1" dirty="0" smtClean="0">
                <a:ea typeface="ＭＳ Ｐゴシック" panose="020B0600070205080204" pitchFamily="34" charset="-128"/>
              </a:rPr>
              <a:t>    e</a:t>
            </a:r>
            <a:endParaRPr lang="pt-PT" altLang="pt-PT" sz="2400" dirty="0" smtClean="0">
              <a:ea typeface="ＭＳ Ｐゴシック" panose="020B0600070205080204" pitchFamily="34" charset="-128"/>
            </a:endParaRPr>
          </a:p>
          <a:p>
            <a:pPr marL="742950" lvl="1" indent="-342900" eaLnBrk="1" hangingPunct="1">
              <a:buFontTx/>
              <a:buChar char="-"/>
              <a:tabLst/>
            </a:pPr>
            <a:r>
              <a:rPr lang="pt-PT" altLang="pt-PT" sz="2400" dirty="0" smtClean="0">
                <a:ea typeface="ＭＳ Ｐゴシック" panose="020B0600070205080204" pitchFamily="34" charset="-128"/>
              </a:rPr>
              <a:t>Após a </a:t>
            </a:r>
            <a:r>
              <a:rPr lang="pt-PT" altLang="pt-PT" sz="2400" dirty="0" err="1" smtClean="0">
                <a:ea typeface="ＭＳ Ｐゴシック" panose="020B0600070205080204" pitchFamily="34" charset="-128"/>
              </a:rPr>
              <a:t>receção</a:t>
            </a:r>
            <a:r>
              <a:rPr lang="pt-PT" altLang="pt-PT" sz="2400" dirty="0" smtClean="0">
                <a:ea typeface="ＭＳ Ｐゴシック" panose="020B0600070205080204" pitchFamily="34" charset="-128"/>
              </a:rPr>
              <a:t> do relatório nacional</a:t>
            </a:r>
          </a:p>
          <a:p>
            <a:pPr marL="742950" lvl="1" indent="-342900" eaLnBrk="1" hangingPunct="1">
              <a:buFont typeface="Wingdings" panose="05000000000000000000" pitchFamily="2" charset="2"/>
              <a:buChar char="§"/>
              <a:tabLst/>
            </a:pPr>
            <a:endParaRPr lang="pt-PT" altLang="pt-PT" sz="2400" dirty="0" smtClean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Pergunte ao pessoal:</a:t>
            </a:r>
          </a:p>
          <a:p>
            <a:pPr marL="742950" lvl="1" indent="-342900" eaLnBrk="1" hangingPunct="1">
              <a:buFontTx/>
              <a:buChar char="-"/>
              <a:tabLst/>
            </a:pPr>
            <a:r>
              <a:rPr lang="pt-PT" altLang="pt-PT" sz="2400" dirty="0" smtClean="0">
                <a:ea typeface="ＭＳ Ｐゴシック" panose="020B0600070205080204" pitchFamily="34" charset="-128"/>
              </a:rPr>
              <a:t>Feedback sobre metodologia HALT 3</a:t>
            </a:r>
          </a:p>
          <a:p>
            <a:pPr marL="742950" lvl="1" indent="-342900" eaLnBrk="1" hangingPunct="1">
              <a:buFontTx/>
              <a:buChar char="-"/>
              <a:tabLst/>
            </a:pPr>
            <a:r>
              <a:rPr lang="pt-PT" altLang="pt-PT" sz="2400" dirty="0" smtClean="0">
                <a:ea typeface="ＭＳ Ｐゴシック" panose="020B0600070205080204" pitchFamily="34" charset="-128"/>
              </a:rPr>
              <a:t>Ideias para futuros programas de prevenção </a:t>
            </a:r>
            <a:r>
              <a:rPr lang="pt-PT" altLang="pt-PT" sz="2400" dirty="0" err="1" smtClean="0">
                <a:ea typeface="ＭＳ Ｐゴシック" panose="020B0600070205080204" pitchFamily="34" charset="-128"/>
              </a:rPr>
              <a:t>infeção</a:t>
            </a:r>
            <a:endParaRPr lang="pt-PT" altLang="pt-PT" sz="2400" dirty="0" smtClean="0">
              <a:ea typeface="ＭＳ Ｐゴシック" panose="020B0600070205080204" pitchFamily="34" charset="-128"/>
            </a:endParaRPr>
          </a:p>
          <a:p>
            <a:pPr marL="742950" lvl="1" indent="-342900" eaLnBrk="1" hangingPunct="1">
              <a:buFontTx/>
              <a:buChar char="-"/>
              <a:tabLst/>
            </a:pPr>
            <a:r>
              <a:rPr lang="pt-PT" altLang="pt-PT" sz="2400" dirty="0" smtClean="0">
                <a:ea typeface="ＭＳ Ｐゴシック" panose="020B0600070205080204" pitchFamily="34" charset="-128"/>
              </a:rPr>
              <a:t>Quais as áreas que requerem melhorias que poderiam ser alvo de intervenção imediata</a:t>
            </a:r>
          </a:p>
          <a:p>
            <a:pPr marL="917575" lvl="2" indent="-342900" eaLnBrk="1" hangingPunct="1">
              <a:buFontTx/>
              <a:buChar char="-"/>
            </a:pPr>
            <a:r>
              <a:rPr lang="pt-PT" altLang="pt-PT" dirty="0" smtClean="0">
                <a:ea typeface="ＭＳ Ｐゴシック" panose="020B0600070205080204" pitchFamily="34" charset="-128"/>
              </a:rPr>
              <a:t>Por exemplo: vacinação de residentes e pessoal, gestão de antimicrobianos - PAPA, cuidados residente com cateter urinário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pt-PT" altLang="pt-PT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1945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8. Visualização de resultados e 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2"/>
          <p:cNvSpPr>
            <a:spLocks noGrp="1"/>
          </p:cNvSpPr>
          <p:nvPr>
            <p:ph type="title"/>
          </p:nvPr>
        </p:nvSpPr>
        <p:spPr>
          <a:xfrm>
            <a:off x="323850" y="385246"/>
            <a:ext cx="8229600" cy="822325"/>
          </a:xfrm>
        </p:spPr>
        <p:txBody>
          <a:bodyPr/>
          <a:lstStyle/>
          <a:p>
            <a:r>
              <a:rPr lang="pt-PT" altLang="pt-PT" dirty="0" smtClean="0"/>
              <a:t>9. Enviar os resultados ao PPCIRA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965200"/>
            <a:ext cx="8526463" cy="5162550"/>
          </a:xfrm>
        </p:spPr>
        <p:txBody>
          <a:bodyPr/>
          <a:lstStyle/>
          <a:p>
            <a:pPr eaLnBrk="1" hangingPunct="1"/>
            <a:endParaRPr lang="pt-PT" altLang="pt-PT" dirty="0" smtClean="0">
              <a:ea typeface="ＭＳ Ｐゴシック" panose="020B0600070205080204" pitchFamily="34" charset="-128"/>
            </a:endParaRPr>
          </a:p>
          <a:p>
            <a:pPr eaLnBrk="1" hangingPunct="1"/>
            <a:endParaRPr lang="pt-PT" altLang="pt-PT" dirty="0" smtClean="0">
              <a:ea typeface="ＭＳ Ｐゴシック" panose="020B0600070205080204" pitchFamily="34" charset="-128"/>
            </a:endParaRPr>
          </a:p>
          <a:p>
            <a:pPr eaLnBrk="1" hangingPunct="1"/>
            <a:endParaRPr lang="pt-PT" altLang="pt-PT" dirty="0" smtClean="0">
              <a:ea typeface="ＭＳ Ｐゴシック" panose="020B0600070205080204" pitchFamily="34" charset="-128"/>
            </a:endParaRPr>
          </a:p>
          <a:p>
            <a:pPr eaLnBrk="1" hangingPunct="1"/>
            <a:endParaRPr lang="pt-PT" altLang="pt-PT" dirty="0" smtClean="0">
              <a:ea typeface="ＭＳ Ｐゴシック" panose="020B0600070205080204" pitchFamily="34" charset="-128"/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46075" y="1178805"/>
            <a:ext cx="8451850" cy="5279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257300" indent="-3429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pt-PT" dirty="0"/>
              <a:t>Uma </a:t>
            </a:r>
            <a:r>
              <a:rPr lang="pt-PT" altLang="pt-PT" dirty="0" smtClean="0"/>
              <a:t>vez</a:t>
            </a:r>
            <a:r>
              <a:rPr lang="en-US" altLang="pt-PT" dirty="0" smtClean="0"/>
              <a:t> </a:t>
            </a:r>
            <a:r>
              <a:rPr lang="en-US" altLang="pt-PT" dirty="0"/>
              <a:t>que </a:t>
            </a:r>
            <a:r>
              <a:rPr lang="en-US" altLang="pt-PT" dirty="0" err="1"/>
              <a:t>todos</a:t>
            </a:r>
            <a:r>
              <a:rPr lang="en-US" altLang="pt-PT" dirty="0"/>
              <a:t> </a:t>
            </a:r>
            <a:r>
              <a:rPr lang="en-US" altLang="pt-PT" dirty="0" err="1"/>
              <a:t>os</a:t>
            </a:r>
            <a:r>
              <a:rPr lang="en-US" altLang="pt-PT" dirty="0"/>
              <a:t> dados </a:t>
            </a:r>
            <a:r>
              <a:rPr lang="en-US" altLang="pt-PT" dirty="0" err="1" smtClean="0"/>
              <a:t>estejam</a:t>
            </a:r>
            <a:r>
              <a:rPr lang="en-US" altLang="pt-PT" dirty="0" smtClean="0"/>
              <a:t> </a:t>
            </a:r>
            <a:r>
              <a:rPr lang="en-US" altLang="pt-PT" dirty="0" err="1" smtClean="0"/>
              <a:t>colhidos</a:t>
            </a:r>
            <a:endParaRPr lang="en-US" altLang="pt-PT" dirty="0"/>
          </a:p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fr-BE" altLang="pt-PT" dirty="0"/>
              <a:t>- </a:t>
            </a:r>
            <a:r>
              <a:rPr lang="fr-BE" altLang="pt-PT" dirty="0" smtClean="0"/>
              <a:t>	</a:t>
            </a:r>
            <a:r>
              <a:rPr lang="fr-BE" altLang="pt-PT" dirty="0" err="1" smtClean="0"/>
              <a:t>Todos</a:t>
            </a:r>
            <a:r>
              <a:rPr lang="fr-BE" altLang="pt-PT" dirty="0" smtClean="0"/>
              <a:t> </a:t>
            </a:r>
            <a:r>
              <a:rPr lang="fr-BE" altLang="pt-PT" dirty="0"/>
              <a:t>os </a:t>
            </a:r>
            <a:r>
              <a:rPr lang="fr-BE" altLang="pt-PT" dirty="0" err="1"/>
              <a:t>questionários</a:t>
            </a:r>
            <a:r>
              <a:rPr lang="fr-BE" altLang="pt-PT" dirty="0"/>
              <a:t> (</a:t>
            </a:r>
            <a:r>
              <a:rPr lang="fr-BE" altLang="pt-PT" dirty="0" err="1"/>
              <a:t>residentes</a:t>
            </a:r>
            <a:r>
              <a:rPr lang="fr-BE" altLang="pt-PT" dirty="0"/>
              <a:t> e </a:t>
            </a:r>
            <a:r>
              <a:rPr lang="fr-BE" altLang="pt-PT" dirty="0" err="1"/>
              <a:t>institucionais</a:t>
            </a:r>
            <a:r>
              <a:rPr lang="fr-BE" altLang="pt-PT" dirty="0"/>
              <a:t>) </a:t>
            </a:r>
            <a:r>
              <a:rPr lang="fr-BE" altLang="pt-PT" dirty="0" err="1"/>
              <a:t>deverão</a:t>
            </a:r>
            <a:r>
              <a:rPr lang="fr-BE" altLang="pt-PT" dirty="0"/>
              <a:t> </a:t>
            </a:r>
            <a:r>
              <a:rPr lang="fr-BE" altLang="pt-PT" dirty="0" err="1"/>
              <a:t>ser</a:t>
            </a:r>
            <a:r>
              <a:rPr lang="fr-BE" altLang="pt-PT" dirty="0"/>
              <a:t> </a:t>
            </a:r>
            <a:r>
              <a:rPr lang="fr-BE" altLang="pt-PT" dirty="0" err="1"/>
              <a:t>enviados</a:t>
            </a:r>
            <a:r>
              <a:rPr lang="fr-BE" altLang="pt-PT" dirty="0"/>
              <a:t> </a:t>
            </a:r>
            <a:r>
              <a:rPr lang="fr-BE" altLang="pt-PT" dirty="0" err="1"/>
              <a:t>ao</a:t>
            </a:r>
            <a:r>
              <a:rPr lang="fr-BE" altLang="pt-PT" dirty="0"/>
              <a:t> </a:t>
            </a:r>
            <a:r>
              <a:rPr lang="fr-BE" altLang="pt-PT" dirty="0" err="1"/>
              <a:t>coordenador</a:t>
            </a:r>
            <a:r>
              <a:rPr lang="fr-BE" altLang="pt-PT" dirty="0"/>
              <a:t> </a:t>
            </a:r>
            <a:r>
              <a:rPr lang="fr-BE" altLang="pt-PT" dirty="0" err="1"/>
              <a:t>nacional</a:t>
            </a:r>
            <a:r>
              <a:rPr lang="fr-BE" altLang="pt-PT" dirty="0"/>
              <a:t> do HALT-3. </a:t>
            </a:r>
            <a:r>
              <a:rPr lang="fr-BE" altLang="pt-PT" b="1" dirty="0" err="1"/>
              <a:t>Certifique</a:t>
            </a:r>
            <a:r>
              <a:rPr lang="fr-BE" altLang="pt-PT" b="1" dirty="0"/>
              <a:t>-se de </a:t>
            </a:r>
            <a:r>
              <a:rPr lang="fr-BE" altLang="pt-PT" b="1" dirty="0" err="1"/>
              <a:t>fazer</a:t>
            </a:r>
            <a:r>
              <a:rPr lang="fr-BE" altLang="pt-PT" b="1" dirty="0"/>
              <a:t> </a:t>
            </a:r>
            <a:r>
              <a:rPr lang="fr-BE" altLang="pt-PT" b="1" dirty="0" err="1"/>
              <a:t>uma</a:t>
            </a:r>
            <a:r>
              <a:rPr lang="fr-BE" altLang="pt-PT" b="1" dirty="0"/>
              <a:t> </a:t>
            </a:r>
            <a:r>
              <a:rPr lang="fr-BE" altLang="pt-PT" b="1" dirty="0" err="1" smtClean="0"/>
              <a:t>cópia</a:t>
            </a:r>
            <a:r>
              <a:rPr lang="fr-BE" altLang="pt-PT" b="1" dirty="0" smtClean="0"/>
              <a:t>/</a:t>
            </a:r>
            <a:r>
              <a:rPr lang="fr-BE" altLang="pt-PT" b="1" dirty="0" err="1" smtClean="0"/>
              <a:t>digitalização</a:t>
            </a:r>
            <a:r>
              <a:rPr lang="fr-BE" altLang="pt-PT" b="1" dirty="0" smtClean="0"/>
              <a:t> </a:t>
            </a:r>
            <a:r>
              <a:rPr lang="fr-BE" altLang="pt-PT" b="1" dirty="0"/>
              <a:t>antes de </a:t>
            </a:r>
            <a:r>
              <a:rPr lang="fr-BE" altLang="pt-PT" b="1" dirty="0" err="1"/>
              <a:t>enviá</a:t>
            </a:r>
            <a:r>
              <a:rPr lang="fr-BE" altLang="pt-PT" b="1" dirty="0"/>
              <a:t>-los</a:t>
            </a:r>
            <a:r>
              <a:rPr lang="fr-BE" altLang="pt-PT" dirty="0"/>
              <a:t>.</a:t>
            </a:r>
          </a:p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fr-BE" altLang="pt-PT" b="1" dirty="0"/>
              <a:t>	</a:t>
            </a:r>
            <a:r>
              <a:rPr lang="fr-BE" altLang="pt-PT" dirty="0"/>
              <a:t>OU</a:t>
            </a:r>
          </a:p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-"/>
            </a:pPr>
            <a:r>
              <a:rPr lang="fr-BE" altLang="pt-PT" dirty="0"/>
              <a:t>Os </a:t>
            </a:r>
            <a:r>
              <a:rPr lang="fr-BE" altLang="pt-PT" dirty="0" err="1"/>
              <a:t>dados</a:t>
            </a:r>
            <a:r>
              <a:rPr lang="fr-BE" altLang="pt-PT" dirty="0"/>
              <a:t> </a:t>
            </a:r>
            <a:r>
              <a:rPr lang="en-US" altLang="pt-PT" dirty="0" err="1" smtClean="0"/>
              <a:t>introduzidos</a:t>
            </a:r>
            <a:r>
              <a:rPr lang="en-US" altLang="pt-PT" dirty="0" smtClean="0"/>
              <a:t> </a:t>
            </a:r>
            <a:r>
              <a:rPr lang="en-US" altLang="pt-PT" dirty="0"/>
              <a:t>no software </a:t>
            </a:r>
            <a:r>
              <a:rPr lang="en-US" altLang="pt-PT" dirty="0" err="1" smtClean="0"/>
              <a:t>devem</a:t>
            </a:r>
            <a:r>
              <a:rPr lang="en-US" altLang="pt-PT" dirty="0" smtClean="0"/>
              <a:t> </a:t>
            </a:r>
            <a:r>
              <a:rPr lang="en-US" altLang="pt-PT" dirty="0"/>
              <a:t>ser </a:t>
            </a:r>
            <a:r>
              <a:rPr lang="en-US" altLang="pt-PT" dirty="0" err="1" smtClean="0"/>
              <a:t>exportados</a:t>
            </a:r>
            <a:r>
              <a:rPr lang="en-US" altLang="pt-PT" dirty="0" smtClean="0"/>
              <a:t> </a:t>
            </a:r>
            <a:r>
              <a:rPr lang="en-US" altLang="pt-PT" dirty="0"/>
              <a:t>e </a:t>
            </a:r>
            <a:r>
              <a:rPr lang="en-US" altLang="pt-PT" dirty="0" err="1" smtClean="0"/>
              <a:t>enviados</a:t>
            </a:r>
            <a:r>
              <a:rPr lang="en-US" altLang="pt-PT" dirty="0" smtClean="0"/>
              <a:t> </a:t>
            </a:r>
            <a:r>
              <a:rPr lang="en-US" altLang="pt-PT" dirty="0" err="1"/>
              <a:t>ao</a:t>
            </a:r>
            <a:r>
              <a:rPr lang="en-US" altLang="pt-PT" dirty="0"/>
              <a:t> </a:t>
            </a:r>
            <a:r>
              <a:rPr lang="en-US" altLang="pt-PT" dirty="0" err="1"/>
              <a:t>coordenador</a:t>
            </a:r>
            <a:r>
              <a:rPr lang="en-US" altLang="pt-PT" dirty="0"/>
              <a:t> </a:t>
            </a:r>
            <a:r>
              <a:rPr lang="en-US" altLang="pt-PT" dirty="0" err="1"/>
              <a:t>nacional</a:t>
            </a:r>
            <a:r>
              <a:rPr lang="en-US" altLang="pt-PT" dirty="0"/>
              <a:t> do HALT-3: </a:t>
            </a:r>
          </a:p>
          <a:p>
            <a:pPr lvl="2" algn="just" eaLnBrk="1" hangingPunct="1">
              <a:buFontTx/>
              <a:buChar char="•"/>
            </a:pPr>
            <a:r>
              <a:rPr lang="en-US" altLang="pt-PT" sz="2000" dirty="0"/>
              <a:t>Clique no menu "Dados&gt; Export" (</a:t>
            </a:r>
            <a:r>
              <a:rPr lang="en-US" altLang="pt-PT" sz="2000" dirty="0" err="1"/>
              <a:t>veja</a:t>
            </a:r>
            <a:r>
              <a:rPr lang="en-US" altLang="pt-PT" sz="2000" dirty="0"/>
              <a:t> </a:t>
            </a:r>
            <a:r>
              <a:rPr lang="en-US" altLang="pt-PT" sz="2000" dirty="0" err="1" smtClean="0"/>
              <a:t>Apresentação</a:t>
            </a:r>
            <a:r>
              <a:rPr lang="en-US" altLang="pt-PT" sz="2000" dirty="0" smtClean="0"/>
              <a:t> 8</a:t>
            </a:r>
            <a:r>
              <a:rPr lang="en-US" altLang="pt-PT" sz="2000" dirty="0"/>
              <a:t>)</a:t>
            </a:r>
          </a:p>
          <a:p>
            <a:pPr lvl="2" algn="just" eaLnBrk="1" hangingPunct="1">
              <a:buFontTx/>
              <a:buChar char="•"/>
            </a:pPr>
            <a:r>
              <a:rPr lang="en-US" altLang="pt-PT" sz="2000" dirty="0" err="1"/>
              <a:t>Escolha</a:t>
            </a:r>
            <a:r>
              <a:rPr lang="en-US" altLang="pt-PT" sz="2000" dirty="0"/>
              <a:t> um local (pasta) </a:t>
            </a:r>
            <a:r>
              <a:rPr lang="en-US" altLang="pt-PT" sz="2000" dirty="0" err="1"/>
              <a:t>onde</a:t>
            </a:r>
            <a:r>
              <a:rPr lang="en-US" altLang="pt-PT" sz="2000" dirty="0"/>
              <a:t> </a:t>
            </a:r>
            <a:r>
              <a:rPr lang="en-US" altLang="pt-PT" sz="2000" dirty="0" err="1"/>
              <a:t>deseja</a:t>
            </a:r>
            <a:r>
              <a:rPr lang="en-US" altLang="pt-PT" sz="2000" dirty="0"/>
              <a:t> </a:t>
            </a:r>
            <a:r>
              <a:rPr lang="en-US" altLang="pt-PT" sz="2000" dirty="0" err="1"/>
              <a:t>salvar</a:t>
            </a:r>
            <a:r>
              <a:rPr lang="en-US" altLang="pt-PT" sz="2000" dirty="0"/>
              <a:t> o </a:t>
            </a:r>
            <a:r>
              <a:rPr lang="en-US" altLang="pt-PT" sz="2000" dirty="0" err="1" smtClean="0"/>
              <a:t>ficheiro</a:t>
            </a:r>
            <a:r>
              <a:rPr lang="en-US" altLang="pt-PT" sz="2000" dirty="0" smtClean="0"/>
              <a:t> que </a:t>
            </a:r>
            <a:r>
              <a:rPr lang="en-US" altLang="pt-PT" sz="2000" dirty="0" err="1"/>
              <a:t>contém</a:t>
            </a:r>
            <a:r>
              <a:rPr lang="en-US" altLang="pt-PT" sz="2000" dirty="0"/>
              <a:t> </a:t>
            </a:r>
            <a:r>
              <a:rPr lang="en-US" altLang="pt-PT" sz="2000" dirty="0" err="1"/>
              <a:t>os</a:t>
            </a:r>
            <a:r>
              <a:rPr lang="en-US" altLang="pt-PT" sz="2000" dirty="0"/>
              <a:t> dados. Clique </a:t>
            </a:r>
            <a:r>
              <a:rPr lang="en-US" altLang="pt-PT" sz="2000" dirty="0" err="1"/>
              <a:t>em</a:t>
            </a:r>
            <a:r>
              <a:rPr lang="en-US" altLang="pt-PT" sz="2000" dirty="0"/>
              <a:t> OK para </a:t>
            </a:r>
            <a:r>
              <a:rPr lang="en-US" altLang="pt-PT" sz="2000" dirty="0" err="1"/>
              <a:t>validar</a:t>
            </a:r>
            <a:r>
              <a:rPr lang="en-US" altLang="pt-PT" sz="2000" dirty="0"/>
              <a:t> a </a:t>
            </a:r>
            <a:r>
              <a:rPr lang="en-US" altLang="pt-PT" sz="2000" dirty="0" err="1"/>
              <a:t>sua</a:t>
            </a:r>
            <a:r>
              <a:rPr lang="en-US" altLang="pt-PT" sz="2000" dirty="0"/>
              <a:t> </a:t>
            </a:r>
            <a:r>
              <a:rPr lang="en-US" altLang="pt-PT" sz="2000" dirty="0" err="1"/>
              <a:t>escolha</a:t>
            </a:r>
            <a:r>
              <a:rPr lang="en-US" altLang="pt-PT" sz="2000" dirty="0"/>
              <a:t>.</a:t>
            </a:r>
          </a:p>
          <a:p>
            <a:pPr lvl="2" algn="just" eaLnBrk="1" hangingPunct="1">
              <a:buFontTx/>
              <a:buChar char="•"/>
            </a:pPr>
            <a:r>
              <a:rPr lang="en-US" altLang="pt-PT" sz="2000" dirty="0" err="1"/>
              <a:t>Envie</a:t>
            </a:r>
            <a:r>
              <a:rPr lang="en-US" altLang="pt-PT" sz="2000" dirty="0"/>
              <a:t> o </a:t>
            </a:r>
            <a:r>
              <a:rPr lang="en-US" altLang="pt-PT" sz="2000" dirty="0" err="1" smtClean="0"/>
              <a:t>ficheiro</a:t>
            </a:r>
            <a:r>
              <a:rPr lang="en-US" altLang="pt-PT" sz="2000" dirty="0" smtClean="0"/>
              <a:t> para </a:t>
            </a:r>
            <a:r>
              <a:rPr lang="en-US" altLang="pt-PT" sz="2000" dirty="0"/>
              <a:t>o </a:t>
            </a:r>
            <a:r>
              <a:rPr lang="en-US" altLang="pt-PT" sz="2000" dirty="0" err="1" smtClean="0"/>
              <a:t>representante</a:t>
            </a:r>
            <a:r>
              <a:rPr lang="en-US" altLang="pt-PT" sz="2000" dirty="0" smtClean="0"/>
              <a:t> </a:t>
            </a:r>
            <a:r>
              <a:rPr lang="en-US" altLang="pt-PT" sz="2000" dirty="0" err="1"/>
              <a:t>nacional</a:t>
            </a:r>
            <a:r>
              <a:rPr lang="en-US" altLang="pt-PT" sz="2000" dirty="0"/>
              <a:t>. </a:t>
            </a:r>
          </a:p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pt-PT" sz="3200" b="1" dirty="0">
              <a:latin typeface="Calibri" panose="020F050202020403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pt-PT" sz="3200" b="1" dirty="0">
              <a:latin typeface="Calibri" panose="020F050202020403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pt-PT" sz="10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181339"/>
            <a:ext cx="8526463" cy="417342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pt-PT" altLang="pt-PT" noProof="0" dirty="0" smtClean="0">
                <a:ea typeface="ＭＳ Ｐゴシック" panose="020B0600070205080204" pitchFamily="34" charset="-128"/>
              </a:rPr>
              <a:t>Definir</a:t>
            </a:r>
            <a:r>
              <a:rPr lang="pt-PT" altLang="pt-PT" dirty="0" smtClean="0">
                <a:ea typeface="ＭＳ Ｐゴシック" panose="020B0600070205080204" pitchFamily="34" charset="-128"/>
              </a:rPr>
              <a:t> as </a:t>
            </a:r>
            <a:r>
              <a:rPr lang="pt-PT" altLang="pt-PT" noProof="0" dirty="0" smtClean="0">
                <a:ea typeface="ＭＳ Ｐゴシック" panose="020B0600070205080204" pitchFamily="34" charset="-128"/>
              </a:rPr>
              <a:t>medidas</a:t>
            </a:r>
            <a:r>
              <a:rPr lang="pt-PT" altLang="pt-PT" dirty="0" smtClean="0">
                <a:ea typeface="ＭＳ Ｐゴシック" panose="020B0600070205080204" pitchFamily="34" charset="-128"/>
              </a:rPr>
              <a:t> necessárias para preparar com êxito </a:t>
            </a:r>
          </a:p>
          <a:p>
            <a:pPr marL="0" indent="0"/>
            <a:r>
              <a:rPr lang="pt-PT" altLang="pt-PT" dirty="0" smtClean="0">
                <a:ea typeface="ＭＳ Ｐゴシック" panose="020B0600070205080204" pitchFamily="34" charset="-128"/>
              </a:rPr>
              <a:t>a realização  HALT-3 PPS.</a:t>
            </a:r>
          </a:p>
          <a:p>
            <a:pPr>
              <a:buFont typeface="Arial" panose="020B0604020202020204" pitchFamily="34" charset="0"/>
              <a:buNone/>
            </a:pPr>
            <a:endParaRPr lang="pt-PT" altLang="pt-PT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323850" y="818441"/>
            <a:ext cx="8229600" cy="822325"/>
          </a:xfrm>
        </p:spPr>
        <p:txBody>
          <a:bodyPr/>
          <a:lstStyle/>
          <a:p>
            <a:r>
              <a:rPr lang="pt-PT" altLang="pt-PT" dirty="0" smtClean="0"/>
              <a:t>OBJETIVOS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LOGÍSTICA do HALT-3 PPS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r>
              <a:rPr lang="pt-PT" altLang="pt-PT" dirty="0" smtClean="0">
                <a:ea typeface="ＭＳ Ｐゴシック" panose="020B0600070205080204" pitchFamily="34" charset="-128"/>
              </a:rPr>
              <a:t>Nomeação de responsáveis em cada unidade RNCCI / grupo de unidades</a:t>
            </a:r>
          </a:p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r>
              <a:rPr lang="pt-PT" altLang="pt-PT" dirty="0" smtClean="0">
                <a:ea typeface="ＭＳ Ｐゴシック" panose="020B0600070205080204" pitchFamily="34" charset="-128"/>
              </a:rPr>
              <a:t>Considerações éticas – variáveis de país p. país</a:t>
            </a:r>
          </a:p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r>
              <a:rPr lang="pt-PT" altLang="pt-PT" dirty="0" smtClean="0">
                <a:ea typeface="ＭＳ Ｐゴシック" panose="020B0600070205080204" pitchFamily="34" charset="-128"/>
              </a:rPr>
              <a:t>Acesso software </a:t>
            </a:r>
            <a:r>
              <a:rPr lang="pt-PT" altLang="pt-PT" dirty="0" err="1" smtClean="0">
                <a:ea typeface="ＭＳ Ｐゴシック" panose="020B0600070205080204" pitchFamily="34" charset="-128"/>
              </a:rPr>
              <a:t>HelicsWin</a:t>
            </a: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r>
              <a:rPr lang="pt-PT" altLang="pt-PT" dirty="0" smtClean="0">
                <a:ea typeface="ＭＳ Ｐゴシック" panose="020B0600070205080204" pitchFamily="34" charset="-128"/>
              </a:rPr>
              <a:t>Considerações ao escolher uma data para estudo de prevalência de ponto (PPS)</a:t>
            </a:r>
          </a:p>
          <a:p>
            <a:pPr marL="514350" indent="-514350"/>
            <a:endParaRPr lang="pt-PT" altLang="pt-PT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LOGÍSTICA DE HALT-3 PPS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Arial" panose="020B0604020202020204" pitchFamily="34" charset="0"/>
              <a:buAutoNum type="arabicPeriod" startAt="5"/>
            </a:pPr>
            <a:r>
              <a:rPr lang="pt-PT" altLang="pt-PT" dirty="0" smtClean="0">
                <a:ea typeface="ＭＳ Ｐゴシック" panose="020B0600070205080204" pitchFamily="34" charset="-128"/>
              </a:rPr>
              <a:t>Informar e treinar os profissionais da Unidade</a:t>
            </a:r>
          </a:p>
          <a:p>
            <a:pPr marL="514350" indent="-514350" eaLnBrk="1" hangingPunct="1">
              <a:buFont typeface="Arial" panose="020B0604020202020204" pitchFamily="34" charset="0"/>
              <a:buAutoNum type="arabicPeriod" startAt="5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marL="514350" indent="-514350" eaLnBrk="1" hangingPunct="1">
              <a:buFont typeface="Arial" panose="020B0604020202020204" pitchFamily="34" charset="0"/>
              <a:buAutoNum type="arabicPeriod" startAt="5"/>
            </a:pPr>
            <a:r>
              <a:rPr lang="pt-PT" altLang="pt-PT" dirty="0" smtClean="0">
                <a:ea typeface="ＭＳ Ｐゴシック" panose="020B0600070205080204" pitchFamily="34" charset="-128"/>
              </a:rPr>
              <a:t>Imprimir os formulários e protocolos</a:t>
            </a:r>
          </a:p>
          <a:p>
            <a:pPr marL="514350" indent="-514350" eaLnBrk="1" hangingPunct="1">
              <a:buFont typeface="Arial" panose="020B0604020202020204" pitchFamily="34" charset="0"/>
              <a:buAutoNum type="arabicPeriod" startAt="5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marL="514350" indent="-514350" eaLnBrk="1" hangingPunct="1">
              <a:buFont typeface="Arial" panose="020B0604020202020204" pitchFamily="34" charset="0"/>
              <a:buAutoNum type="arabicPeriod" startAt="5"/>
            </a:pPr>
            <a:r>
              <a:rPr lang="pt-PT" altLang="pt-PT" dirty="0" smtClean="0">
                <a:ea typeface="ＭＳ Ｐゴシック" panose="020B0600070205080204" pitchFamily="34" charset="-128"/>
              </a:rPr>
              <a:t>Visualizar os resultados e feedback</a:t>
            </a:r>
          </a:p>
          <a:p>
            <a:pPr marL="514350" indent="-514350" eaLnBrk="1" hangingPunct="1">
              <a:buFont typeface="Arial" panose="020B0604020202020204" pitchFamily="34" charset="0"/>
              <a:buAutoNum type="arabicPeriod" startAt="5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marL="514350" indent="-514350" eaLnBrk="1" hangingPunct="1">
              <a:buFont typeface="Arial" panose="020B0604020202020204" pitchFamily="34" charset="0"/>
              <a:buAutoNum type="arabicPeriod" startAt="5"/>
            </a:pPr>
            <a:r>
              <a:rPr lang="pt-PT" altLang="pt-PT" dirty="0" smtClean="0">
                <a:ea typeface="ＭＳ Ｐゴシック" panose="020B0600070205080204" pitchFamily="34" charset="-128"/>
              </a:rPr>
              <a:t>Envio de resultados para o centro nacional - PPCIRA</a:t>
            </a:r>
          </a:p>
          <a:p>
            <a:pPr marL="514350" indent="-514350"/>
            <a:endParaRPr lang="pt-PT" altLang="pt-PT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Aft>
                <a:spcPct val="25000"/>
              </a:spcAft>
              <a:buChar char="–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pt-PT">
                <a:solidFill>
                  <a:srgbClr val="898989"/>
                </a:solidFill>
                <a:latin typeface="Arial" panose="020B0604020202020204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>
          <a:xfrm>
            <a:off x="323850" y="554037"/>
            <a:ext cx="8229600" cy="822325"/>
          </a:xfrm>
        </p:spPr>
        <p:txBody>
          <a:bodyPr/>
          <a:lstStyle/>
          <a:p>
            <a:r>
              <a:rPr lang="pt-PT" altLang="pt-PT" dirty="0" smtClean="0"/>
              <a:t>1. Nomeação de um coordenador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53378"/>
            <a:ext cx="8526463" cy="468867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Designar um coordenador do estudo na unidade</a:t>
            </a:r>
            <a:r>
              <a:rPr lang="pt-PT" altLang="ja-JP" dirty="0" smtClean="0">
                <a:ea typeface="ＭＳ Ｐゴシック" panose="020B0600070205080204" pitchFamily="34" charset="-128"/>
              </a:rPr>
              <a:t>, que será responsável por: </a:t>
            </a:r>
          </a:p>
          <a:p>
            <a:pPr marL="180975" lvl="2" indent="177800" eaLnBrk="1" hangingPunct="1">
              <a:lnSpc>
                <a:spcPct val="90000"/>
              </a:lnSpc>
              <a:buFont typeface="Tahoma" pitchFamily="34" charset="0"/>
              <a:buNone/>
            </a:pPr>
            <a:r>
              <a:rPr lang="pt-PT" altLang="pt-PT" dirty="0" smtClean="0">
                <a:ea typeface="ＭＳ Ｐゴシック" panose="020B0600070205080204" pitchFamily="34" charset="-128"/>
              </a:rPr>
              <a:t>- Informar os profissionais e residentes da realização do estudo </a:t>
            </a:r>
          </a:p>
          <a:p>
            <a:pPr marL="180975" lvl="2" indent="177800" eaLnBrk="1" hangingPunct="1">
              <a:lnSpc>
                <a:spcPct val="90000"/>
              </a:lnSpc>
              <a:buFont typeface="Tahoma" pitchFamily="34" charset="0"/>
              <a:buNone/>
            </a:pPr>
            <a:r>
              <a:rPr lang="pt-PT" altLang="pt-PT" dirty="0" smtClean="0">
                <a:ea typeface="ＭＳ Ｐゴシック" panose="020B0600070205080204" pitchFamily="34" charset="-128"/>
              </a:rPr>
              <a:t>- Articular com o coordenador nacional HALT-3 </a:t>
            </a:r>
          </a:p>
          <a:p>
            <a:pPr marL="180975" lvl="2" indent="177800" eaLnBrk="1" hangingPunct="1">
              <a:lnSpc>
                <a:spcPct val="90000"/>
              </a:lnSpc>
              <a:buFont typeface="Tahoma" pitchFamily="34" charset="0"/>
              <a:buNone/>
            </a:pPr>
            <a:r>
              <a:rPr lang="pt-PT" altLang="pt-PT" dirty="0" smtClean="0">
                <a:ea typeface="ＭＳ Ｐゴシック" panose="020B0600070205080204" pitchFamily="34" charset="-128"/>
              </a:rPr>
              <a:t>- Preparar o PPS em todos os serviços (distribuição de documentos)</a:t>
            </a:r>
          </a:p>
          <a:p>
            <a:pPr marL="180975" lvl="2" indent="177800" eaLnBrk="1" hangingPunct="1">
              <a:lnSpc>
                <a:spcPct val="90000"/>
              </a:lnSpc>
              <a:buFont typeface="Tahoma" pitchFamily="34" charset="0"/>
              <a:buNone/>
            </a:pPr>
            <a:r>
              <a:rPr lang="pt-PT" altLang="pt-PT" dirty="0" smtClean="0">
                <a:ea typeface="ＭＳ Ｐゴシック" panose="020B0600070205080204" pitchFamily="34" charset="-128"/>
              </a:rPr>
              <a:t>- Enviar/receber todos os documentos, relatórios de feedback</a:t>
            </a:r>
          </a:p>
          <a:p>
            <a:pPr marL="180975" lvl="2" indent="177800" eaLnBrk="1" hangingPunct="1">
              <a:lnSpc>
                <a:spcPct val="90000"/>
              </a:lnSpc>
              <a:buFont typeface="Tahoma" pitchFamily="34" charset="0"/>
              <a:buNone/>
            </a:pPr>
            <a:r>
              <a:rPr lang="pt-PT" altLang="pt-PT" dirty="0" smtClean="0">
                <a:ea typeface="ＭＳ Ｐゴシック" panose="020B0600070205080204" pitchFamily="34" charset="-128"/>
              </a:rPr>
              <a:t>- Pedir autorização escrita dos residentes (se necessário no seu país)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§"/>
              <a:tabLst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§"/>
              <a:tabLst/>
            </a:pPr>
            <a:r>
              <a:rPr lang="pt-PT" altLang="pt-PT" sz="2400" dirty="0" smtClean="0"/>
              <a:t>Esta pessoa pode </a:t>
            </a:r>
            <a:r>
              <a:rPr lang="pt-PT" altLang="pt-PT" sz="2400" dirty="0" err="1" smtClean="0"/>
              <a:t>efetuar</a:t>
            </a:r>
            <a:r>
              <a:rPr lang="pt-PT" altLang="pt-PT" sz="2400" dirty="0" smtClean="0"/>
              <a:t> a colheita de dados (mas não é obrigatório)</a:t>
            </a:r>
          </a:p>
          <a:p>
            <a:pPr lvl="1" eaLnBrk="1" hangingPunct="1">
              <a:lnSpc>
                <a:spcPct val="90000"/>
              </a:lnSpc>
              <a:buFontTx/>
              <a:buNone/>
              <a:tabLst/>
            </a:pPr>
            <a:endParaRPr lang="pt-PT" altLang="pt-PT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2. CONSIDERAÇÕES ÉTICAS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Wingdings" panose="05000000000000000000" pitchFamily="2" charset="2"/>
              <a:buChar char="§"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A confidencialidade é garantida.</a:t>
            </a:r>
          </a:p>
          <a:p>
            <a:pPr marL="450850" lvl="2" indent="80963" eaLnBrk="1" hangingPunct="1">
              <a:spcAft>
                <a:spcPts val="300"/>
              </a:spcAft>
            </a:pPr>
            <a:r>
              <a:rPr lang="pt-PT" altLang="pt-PT" dirty="0" smtClean="0">
                <a:ea typeface="ＭＳ Ｐゴシック" panose="020B0600070205080204" pitchFamily="34" charset="-128"/>
              </a:rPr>
              <a:t> Número do estudo HALT</a:t>
            </a:r>
          </a:p>
          <a:p>
            <a:pPr marL="1695450" lvl="3" indent="80963" eaLnBrk="1" hangingPunct="1">
              <a:spcAft>
                <a:spcPts val="300"/>
              </a:spcAft>
            </a:pPr>
            <a:r>
              <a:rPr lang="pt-PT" altLang="pt-PT" dirty="0" smtClean="0">
                <a:ea typeface="ＭＳ Ｐゴシック" panose="020B0600070205080204" pitchFamily="34" charset="-128"/>
              </a:rPr>
              <a:t>- ou seja, sem nome da unidade nos relatórios</a:t>
            </a:r>
          </a:p>
          <a:p>
            <a:pPr marL="450850" lvl="2" indent="80963" eaLnBrk="1" hangingPunct="1">
              <a:spcAft>
                <a:spcPts val="300"/>
              </a:spcAft>
            </a:pPr>
            <a:r>
              <a:rPr lang="pt-PT" altLang="pt-PT" dirty="0" smtClean="0">
                <a:ea typeface="ＭＳ Ｐゴシック" panose="020B0600070205080204" pitchFamily="34" charset="-128"/>
              </a:rPr>
              <a:t> Estudo para números utilizados no software</a:t>
            </a:r>
          </a:p>
          <a:p>
            <a:pPr marL="450850" lvl="2" indent="80963" eaLnBrk="1" hangingPunct="1">
              <a:spcAft>
                <a:spcPts val="300"/>
              </a:spcAft>
            </a:pPr>
            <a:r>
              <a:rPr lang="pt-PT" altLang="pt-PT" dirty="0" smtClean="0">
                <a:ea typeface="ＭＳ Ｐゴシック" panose="020B0600070205080204" pitchFamily="34" charset="-128"/>
              </a:rPr>
              <a:t> Lista de serviços </a:t>
            </a:r>
          </a:p>
          <a:p>
            <a:pPr marL="1695450" lvl="3" indent="80963" eaLnBrk="1" hangingPunct="1">
              <a:spcAft>
                <a:spcPts val="300"/>
              </a:spcAft>
            </a:pPr>
            <a:r>
              <a:rPr lang="pt-PT" altLang="pt-PT" dirty="0" smtClean="0">
                <a:ea typeface="ＭＳ Ｐゴシック" panose="020B0600070205080204" pitchFamily="34" charset="-128"/>
              </a:rPr>
              <a:t>Se utilizada, deve ser mantida confidencial na Unidade</a:t>
            </a:r>
          </a:p>
          <a:p>
            <a:pPr marL="457200" indent="-457200" eaLnBrk="1" hangingPunct="1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Dados recolhidos, destinam-se unicamente ao HALT.</a:t>
            </a:r>
          </a:p>
          <a:p>
            <a:pPr lvl="1" eaLnBrk="1" hangingPunct="1">
              <a:lnSpc>
                <a:spcPct val="90000"/>
              </a:lnSpc>
              <a:buFontTx/>
              <a:buNone/>
              <a:tabLst/>
            </a:pPr>
            <a:endParaRPr lang="pt-PT" altLang="pt-PT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/>
              <a:t>3. ACESSO </a:t>
            </a:r>
            <a:r>
              <a:rPr lang="pt-PT" altLang="pt-PT" dirty="0" smtClean="0"/>
              <a:t>TI (software)</a:t>
            </a:r>
            <a:endParaRPr lang="pt-PT" altLang="pt-PT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sz="2600" dirty="0" smtClean="0">
                <a:ea typeface="ＭＳ Ｐゴシック" panose="020B0600070205080204" pitchFamily="34" charset="-128"/>
              </a:rPr>
              <a:t>Os dados recolhidos em papel através dos questionários terão de ser inseridos no software.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sz="2600" dirty="0" smtClean="0">
                <a:ea typeface="ＭＳ Ｐゴシック" panose="020B0600070205080204" pitchFamily="34" charset="-128"/>
              </a:rPr>
              <a:t>Será facultado manual de instalação e uso do software antes do estudo.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sz="2600" dirty="0" smtClean="0">
                <a:ea typeface="ＭＳ Ｐゴシック" panose="020B0600070205080204" pitchFamily="34" charset="-128"/>
              </a:rPr>
              <a:t>Este software terá de ser instalado num computador local.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sz="2600" dirty="0" smtClean="0">
                <a:ea typeface="ＭＳ Ｐゴシック" panose="020B0600070205080204" pitchFamily="34" charset="-128"/>
              </a:rPr>
              <a:t>Uma vez inseridos os dados no software, será criado um relatório com os resultados preliminares da unidade.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pt-PT" altLang="pt-PT" sz="2600" dirty="0" smtClean="0">
                <a:ea typeface="ＭＳ Ｐゴシック" panose="020B0600070205080204" pitchFamily="34" charset="-128"/>
              </a:rPr>
              <a:t>Os dados também devem ser enviados ao coordenador nacional estudo HALT via e-mail.</a:t>
            </a:r>
          </a:p>
          <a:p>
            <a:pPr marL="457200" indent="-45720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pt-PT" altLang="pt-PT" sz="3000" b="1" dirty="0" smtClean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90000"/>
              </a:lnSpc>
            </a:pPr>
            <a:endParaRPr lang="pt-PT" altLang="pt-PT" sz="3000" b="1" dirty="0" smtClean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90000"/>
              </a:lnSpc>
            </a:pPr>
            <a:endParaRPr lang="pt-PT" altLang="pt-PT" sz="3000" b="1" dirty="0" smtClean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90000"/>
              </a:lnSpc>
            </a:pPr>
            <a:endParaRPr lang="pt-PT" altLang="pt-PT" sz="3000" b="1" dirty="0" smtClean="0">
              <a:ea typeface="ＭＳ Ｐゴシック" panose="020B0600070205080204" pitchFamily="34" charset="-128"/>
            </a:endParaRPr>
          </a:p>
          <a:p>
            <a:pPr marL="457200" indent="-457200" eaLnBrk="1" hangingPunct="1">
              <a:lnSpc>
                <a:spcPct val="90000"/>
              </a:lnSpc>
            </a:pPr>
            <a:endParaRPr lang="pt-PT" altLang="pt-PT" sz="3000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4. Planeamento </a:t>
            </a:r>
            <a:r>
              <a:rPr lang="pt-PT" altLang="pt-PT" dirty="0" smtClean="0"/>
              <a:t>da </a:t>
            </a:r>
            <a:r>
              <a:rPr lang="pt-PT" altLang="pt-PT" dirty="0" smtClean="0"/>
              <a:t>DATA </a:t>
            </a:r>
            <a:r>
              <a:rPr lang="pt-PT" altLang="pt-PT" dirty="0" smtClean="0"/>
              <a:t>para </a:t>
            </a:r>
            <a:r>
              <a:rPr lang="pt-PT" altLang="pt-PT" dirty="0" smtClean="0"/>
              <a:t>o PPS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206500"/>
            <a:ext cx="8526463" cy="48117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Plano para recolher dados sobre um único dia durante o período de levantamento escolhido (2016-2017)</a:t>
            </a:r>
          </a:p>
          <a:p>
            <a:pPr eaLnBrk="1" hangingPunct="1"/>
            <a:endParaRPr lang="pt-PT" altLang="pt-PT" sz="1600" dirty="0" smtClean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Em unidades com muitas camas, existem duas possibilidades:</a:t>
            </a:r>
          </a:p>
          <a:p>
            <a:pPr marL="538163" lvl="1" eaLnBrk="1" hangingPunct="1">
              <a:buFont typeface="Wingdings" panose="05000000000000000000" pitchFamily="2" charset="2"/>
              <a:buChar char="§"/>
              <a:tabLst>
                <a:tab pos="627063" algn="l"/>
              </a:tabLst>
            </a:pPr>
            <a:r>
              <a:rPr lang="pt-PT" altLang="pt-PT" dirty="0" smtClean="0">
                <a:ea typeface="ＭＳ Ｐゴシック" panose="020B0600070205080204" pitchFamily="34" charset="-128"/>
              </a:rPr>
              <a:t>Várias pessoas recolhem dados no mesmo dia (por exemplo, uma pessoa/ala) </a:t>
            </a:r>
          </a:p>
          <a:p>
            <a:pPr marL="538163" lvl="1" eaLnBrk="1" hangingPunct="1">
              <a:buFont typeface="Wingdings" panose="05000000000000000000" pitchFamily="2" charset="2"/>
              <a:buChar char="§"/>
              <a:tabLst>
                <a:tab pos="627063" algn="l"/>
              </a:tabLst>
            </a:pPr>
            <a:r>
              <a:rPr lang="pt-PT" altLang="pt-PT" dirty="0" smtClean="0">
                <a:ea typeface="ＭＳ Ｐゴシック" panose="020B0600070205080204" pitchFamily="34" charset="-128"/>
              </a:rPr>
              <a:t>Uma pessoa recolhe os dados ao longo de dois ou mais dias consecutivos </a:t>
            </a:r>
          </a:p>
          <a:p>
            <a:pPr eaLnBrk="1" hangingPunct="1"/>
            <a:endParaRPr lang="pt-PT" altLang="pt-PT" i="1" u="sng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pt-PT" altLang="pt-PT" b="1" dirty="0" smtClean="0">
                <a:ea typeface="ＭＳ Ｐゴシック" panose="020B0600070205080204" pitchFamily="34" charset="-128"/>
              </a:rPr>
              <a:t>Importante: cada ala deve ser concluída no mesmo dia em que é iniciado.</a:t>
            </a:r>
          </a:p>
          <a:p>
            <a:pPr eaLnBrk="1" hangingPunct="1"/>
            <a:endParaRPr lang="pt-PT" altLang="pt-PT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Articule com: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pt-PT" altLang="pt-PT" dirty="0" smtClean="0">
                <a:ea typeface="ＭＳ Ｐゴシック" panose="020B0600070205080204" pitchFamily="34" charset="-128"/>
              </a:rPr>
              <a:t>	- Responsável local do controlo de </a:t>
            </a:r>
            <a:r>
              <a:rPr lang="pt-PT" altLang="pt-PT" dirty="0" err="1" smtClean="0">
                <a:ea typeface="ＭＳ Ｐゴシック" panose="020B0600070205080204" pitchFamily="34" charset="-128"/>
              </a:rPr>
              <a:t>infeção</a:t>
            </a: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pt-PT" altLang="pt-PT" dirty="0" smtClean="0">
                <a:ea typeface="ＭＳ Ｐゴシック" panose="020B0600070205080204" pitchFamily="34" charset="-128"/>
              </a:rPr>
              <a:t>	- A equipa médica – se possível coincidir com dia de presença física do médico na unidade.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pt-PT" altLang="pt-PT" dirty="0" smtClean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Considerar a necessidade de substituir os profissionais envolvidos no dia do estudo.</a:t>
            </a:r>
          </a:p>
          <a:p>
            <a:pPr marL="627063" lvl="1" eaLnBrk="1" hangingPunct="1">
              <a:buFont typeface="Wingdings" panose="05000000000000000000" pitchFamily="2" charset="2"/>
              <a:buChar char="§"/>
              <a:tabLst>
                <a:tab pos="263525" algn="l"/>
              </a:tabLst>
            </a:pPr>
            <a:r>
              <a:rPr lang="pt-PT" altLang="pt-PT" dirty="0" smtClean="0">
                <a:ea typeface="ＭＳ Ｐゴシック" panose="020B0600070205080204" pitchFamily="34" charset="-128"/>
              </a:rPr>
              <a:t>Garantir que não têm outras funções nesse dia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pt-PT" altLang="pt-PT" dirty="0" smtClean="0">
                <a:ea typeface="ＭＳ Ｐゴシック" panose="020B0600070205080204" pitchFamily="34" charset="-128"/>
              </a:rPr>
              <a:t>Considerar que a equipa da noite possa completar as listas da ala na noite anterior à data do HALT - especialmente em grandes Unidades</a:t>
            </a:r>
          </a:p>
          <a:p>
            <a:pPr marL="627063" lvl="1" eaLnBrk="1" hangingPunct="1">
              <a:buFont typeface="Wingdings" panose="05000000000000000000" pitchFamily="2" charset="2"/>
              <a:buChar char="§"/>
              <a:tabLst>
                <a:tab pos="627063" algn="l"/>
              </a:tabLst>
            </a:pPr>
            <a:r>
              <a:rPr lang="pt-PT" altLang="pt-PT" dirty="0" smtClean="0">
                <a:ea typeface="ＭＳ Ｐゴシック" panose="020B0600070205080204" pitchFamily="34" charset="-128"/>
              </a:rPr>
              <a:t>A equipa da noite deve receber treino nos procedimentos do HALT-3.</a:t>
            </a:r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 smtClean="0"/>
              <a:t>4. Planeamento </a:t>
            </a:r>
            <a:r>
              <a:rPr lang="pt-PT" altLang="pt-PT" dirty="0" smtClean="0"/>
              <a:t>da DATA </a:t>
            </a:r>
            <a:r>
              <a:rPr lang="pt-PT" altLang="pt-PT" dirty="0" smtClean="0"/>
              <a:t>para o PPS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CDC_PowerPoint_Template_2009_rev_1_4_MSO_2007">
  <a:themeElements>
    <a:clrScheme name="ECDC_PowerPoint_Template_2009_rev_1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DC_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ECDC_PowerPoint_Template_2009_rev_1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F25917B0C2324FBF4863FD2196A7A3" ma:contentTypeVersion="0" ma:contentTypeDescription="Create a new document." ma:contentTypeScope="" ma:versionID="3ff846c2d4db515f5f6cb8940ae998e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55403F-BFEA-4C17-B1F5-89489F96F5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ABEB5BC-DA0D-4239-888D-C4D30EFF0344}">
  <ds:schemaRefs>
    <ds:schemaRef ds:uri="http://schemas.microsoft.com/office/infopath/2007/PartnerControls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0E445AE-DAE4-48B3-9669-A4F4E22BAE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15190</TotalTime>
  <Words>926</Words>
  <Application>Microsoft Office PowerPoint</Application>
  <PresentationFormat>Apresentação no Ecrã (4:3)</PresentationFormat>
  <Paragraphs>146</Paragraphs>
  <Slides>16</Slides>
  <Notes>14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22" baseType="lpstr">
      <vt:lpstr>ＭＳ Ｐゴシック</vt:lpstr>
      <vt:lpstr>Arial</vt:lpstr>
      <vt:lpstr>Calibri</vt:lpstr>
      <vt:lpstr>Tahoma</vt:lpstr>
      <vt:lpstr>Wingdings</vt:lpstr>
      <vt:lpstr>1_ECDC_PowerPoint_Template_2009_rev_1_4_MSO_2007</vt:lpstr>
      <vt:lpstr>Apresentação  7</vt:lpstr>
      <vt:lpstr>OBJETIVOS</vt:lpstr>
      <vt:lpstr>LOGÍSTICA do HALT-3 PPS</vt:lpstr>
      <vt:lpstr>LOGÍSTICA DE HALT-3 PPS</vt:lpstr>
      <vt:lpstr>1. Nomeação de um coordenador</vt:lpstr>
      <vt:lpstr>2. CONSIDERAÇÕES ÉTICAS</vt:lpstr>
      <vt:lpstr>3. ACESSO TI (software)</vt:lpstr>
      <vt:lpstr>4. Planeamento da DATA para o PPS</vt:lpstr>
      <vt:lpstr>4. Planeamento da DATA para o PPS</vt:lpstr>
      <vt:lpstr>5. Informar profissionais e residentes da Unidade</vt:lpstr>
      <vt:lpstr>6. PREPARAÇÃO DOS DOCUMENTOS DO ESTUDO</vt:lpstr>
      <vt:lpstr>7. REALIZAÇÃO DO PPS HALT-3</vt:lpstr>
      <vt:lpstr>7. REALIZAÇÃO DO PPS HALT-3</vt:lpstr>
      <vt:lpstr>8. Visualização de resultados e feedback</vt:lpstr>
      <vt:lpstr>8. Visualização de resultados e feedback</vt:lpstr>
      <vt:lpstr>9. Enviar os resultados ao PPCIRA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for participation in HALT-2</dc:title>
  <dc:creator>David Daly</dc:creator>
  <cp:lastModifiedBy>Ana Paula Gonçalves Cruz Aguiar</cp:lastModifiedBy>
  <cp:revision>61</cp:revision>
  <cp:lastPrinted>2012-06-14T09:00:27Z</cp:lastPrinted>
  <dcterms:created xsi:type="dcterms:W3CDTF">2012-05-01T19:22:00Z</dcterms:created>
  <dcterms:modified xsi:type="dcterms:W3CDTF">2017-07-04T14:51:57Z</dcterms:modified>
</cp:coreProperties>
</file>